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0" r:id="rId6"/>
    <p:sldId id="266" r:id="rId7"/>
    <p:sldId id="261" r:id="rId8"/>
    <p:sldId id="262" r:id="rId9"/>
    <p:sldId id="268" r:id="rId10"/>
    <p:sldId id="263" r:id="rId11"/>
    <p:sldId id="270" r:id="rId12"/>
    <p:sldId id="264" r:id="rId13"/>
    <p:sldId id="272" r:id="rId14"/>
    <p:sldId id="273" r:id="rId15"/>
    <p:sldId id="275"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ll" initials="d"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4-15T18:41:41.871"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4AE1E1-DA64-4888-A06E-906DF7A8E3B5}" type="datetimeFigureOut">
              <a:rPr lang="el-GR" smtClean="0"/>
              <a:pPr/>
              <a:t>29/4/2020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A46C60-D1A8-4D87-B954-9C4832AFD76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4A46C60-D1A8-4D87-B954-9C4832AFD765}"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318EE0B-6B8D-45A9-8583-EF84F8313AB8}" type="datetimeFigureOut">
              <a:rPr lang="el-GR" smtClean="0"/>
              <a:pPr/>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3799C08-F989-4CAE-A089-D7D6824E7AB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8000" t="-11000" r="-26000" b="-23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18EE0B-6B8D-45A9-8583-EF84F8313AB8}" type="datetimeFigureOut">
              <a:rPr lang="el-GR" smtClean="0"/>
              <a:pPr/>
              <a:t>29/4/2020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799C08-F989-4CAE-A089-D7D6824E7AB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3000" t="-11000" r="-26000" b="-23000"/>
          </a:stretch>
        </a:blip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28662" y="500042"/>
            <a:ext cx="7772400" cy="928693"/>
          </a:xfrm>
        </p:spPr>
        <p:txBody>
          <a:bodyPr/>
          <a:lstStyle/>
          <a:p>
            <a:r>
              <a:rPr lang="el-GR" dirty="0" smtClean="0"/>
              <a:t>Προβλήματα μαγικά…</a:t>
            </a:r>
            <a:endParaRPr lang="el-GR" dirty="0"/>
          </a:p>
        </p:txBody>
      </p:sp>
      <p:sp>
        <p:nvSpPr>
          <p:cNvPr id="3" name="2 - Υπότιτλος"/>
          <p:cNvSpPr>
            <a:spLocks noGrp="1"/>
          </p:cNvSpPr>
          <p:nvPr>
            <p:ph type="subTitle" idx="1"/>
          </p:nvPr>
        </p:nvSpPr>
        <p:spPr>
          <a:xfrm>
            <a:off x="857224" y="1643050"/>
            <a:ext cx="6929486" cy="3929090"/>
          </a:xfrm>
        </p:spPr>
        <p:txBody>
          <a:bodyPr>
            <a:normAutofit fontScale="77500" lnSpcReduction="20000"/>
          </a:bodyPr>
          <a:lstStyle/>
          <a:p>
            <a:r>
              <a:rPr lang="el-GR" dirty="0"/>
              <a:t>Μια φορά κι έναν καιρό, σε ένα μέρος μακρινό… υπήρχε ένα πολύ, πολύ περίεργο χωριό. Σε αυτό το χωριό δεν υπήρχαν σπίτια  κανονικά, αλλά παπούτσια που κατοικούνταν από κάτι μικρά περίεργα πλάσματα. Ήταν μικρά και γλυκά, αλλά αντιμετώπιζαν ένα σωρό προβλήματα. Άκουσαν, λοιπόν, για κάτι μικρά και πανέξυπνα παιδάκια στα Ψαχνά, τα περίφημα </a:t>
            </a:r>
            <a:r>
              <a:rPr lang="el-GR" dirty="0" err="1"/>
              <a:t>Ψαχνάκια</a:t>
            </a:r>
            <a:r>
              <a:rPr lang="el-GR" dirty="0"/>
              <a:t> και ζητάνε τη βοήθειά σας!!Είσαστε έτοιμοι να προσφέρετε τη βοήθειά σας; Πάρτε μολύβι και χαρτί, καθίστε κάπου άνετα και χωρίς φασαρία και ξεκινάμε!! Πάμε να γνωρίσουμε τον πρώτο μας ήρωα;</a:t>
            </a:r>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57200" y="1600200"/>
          <a:ext cx="8229600" cy="3971940"/>
        </p:xfrm>
        <a:graphic>
          <a:graphicData uri="http://schemas.openxmlformats.org/drawingml/2006/table">
            <a:tbl>
              <a:tblPr firstRow="1" bandRow="1">
                <a:tableStyleId>{5C22544A-7EE6-4342-B048-85BDC9FD1C3A}</a:tableStyleId>
              </a:tblPr>
              <a:tblGrid>
                <a:gridCol w="2743200"/>
                <a:gridCol w="2743200"/>
                <a:gridCol w="2743200"/>
              </a:tblGrid>
              <a:tr h="661990">
                <a:tc>
                  <a:txBody>
                    <a:bodyPr/>
                    <a:lstStyle/>
                    <a:p>
                      <a:endParaRPr lang="el-GR" dirty="0"/>
                    </a:p>
                  </a:txBody>
                  <a:tcPr/>
                </a:tc>
                <a:tc>
                  <a:txBody>
                    <a:bodyPr/>
                    <a:lstStyle/>
                    <a:p>
                      <a:pPr algn="ctr"/>
                      <a:r>
                        <a:rPr lang="el-GR" sz="3200" dirty="0" smtClean="0"/>
                        <a:t>ΠΡΙΝ</a:t>
                      </a:r>
                      <a:endParaRPr lang="el-GR" sz="3200" dirty="0"/>
                    </a:p>
                  </a:txBody>
                  <a:tcPr/>
                </a:tc>
                <a:tc>
                  <a:txBody>
                    <a:bodyPr/>
                    <a:lstStyle/>
                    <a:p>
                      <a:pPr algn="ctr"/>
                      <a:r>
                        <a:rPr lang="el-GR" sz="3200" smtClean="0"/>
                        <a:t>ΤΩΡΑ</a:t>
                      </a:r>
                      <a:endParaRPr lang="el-GR" sz="3200" dirty="0"/>
                    </a:p>
                  </a:txBody>
                  <a:tcPr/>
                </a:tc>
              </a:tr>
              <a:tr h="661990">
                <a:tc>
                  <a:txBody>
                    <a:bodyPr/>
                    <a:lstStyle/>
                    <a:p>
                      <a:pPr algn="ctr"/>
                      <a:r>
                        <a:rPr lang="el-GR" sz="3200" kern="1200" dirty="0" smtClean="0">
                          <a:solidFill>
                            <a:schemeClr val="dk1"/>
                          </a:solidFill>
                          <a:latin typeface="+mn-lt"/>
                          <a:ea typeface="+mn-ea"/>
                          <a:cs typeface="+mn-cs"/>
                        </a:rPr>
                        <a:t>πεταλούδες</a:t>
                      </a:r>
                      <a:endParaRPr lang="el-GR" sz="3200" dirty="0"/>
                    </a:p>
                  </a:txBody>
                  <a:tcPr/>
                </a:tc>
                <a:tc>
                  <a:txBody>
                    <a:bodyPr/>
                    <a:lstStyle/>
                    <a:p>
                      <a:endParaRPr lang="el-GR"/>
                    </a:p>
                  </a:txBody>
                  <a:tcPr/>
                </a:tc>
                <a:tc>
                  <a:txBody>
                    <a:bodyPr/>
                    <a:lstStyle/>
                    <a:p>
                      <a:endParaRPr lang="el-GR"/>
                    </a:p>
                  </a:txBody>
                  <a:tcPr/>
                </a:tc>
              </a:tr>
              <a:tr h="661990">
                <a:tc>
                  <a:txBody>
                    <a:bodyPr/>
                    <a:lstStyle/>
                    <a:p>
                      <a:pPr algn="ctr"/>
                      <a:r>
                        <a:rPr lang="el-GR" sz="3200" kern="1200" dirty="0" smtClean="0">
                          <a:solidFill>
                            <a:schemeClr val="dk1"/>
                          </a:solidFill>
                          <a:latin typeface="+mn-lt"/>
                          <a:ea typeface="+mn-ea"/>
                          <a:cs typeface="+mn-cs"/>
                        </a:rPr>
                        <a:t>ακρίδες</a:t>
                      </a:r>
                      <a:endParaRPr lang="el-GR" sz="3200" dirty="0"/>
                    </a:p>
                  </a:txBody>
                  <a:tcPr/>
                </a:tc>
                <a:tc>
                  <a:txBody>
                    <a:bodyPr/>
                    <a:lstStyle/>
                    <a:p>
                      <a:endParaRPr lang="el-GR" dirty="0"/>
                    </a:p>
                  </a:txBody>
                  <a:tcPr/>
                </a:tc>
                <a:tc>
                  <a:txBody>
                    <a:bodyPr/>
                    <a:lstStyle/>
                    <a:p>
                      <a:endParaRPr lang="el-GR"/>
                    </a:p>
                  </a:txBody>
                  <a:tcPr/>
                </a:tc>
              </a:tr>
              <a:tr h="661990">
                <a:tc>
                  <a:txBody>
                    <a:bodyPr/>
                    <a:lstStyle/>
                    <a:p>
                      <a:pPr algn="ctr"/>
                      <a:r>
                        <a:rPr lang="el-GR" sz="3200" kern="1200" dirty="0" smtClean="0">
                          <a:solidFill>
                            <a:schemeClr val="dk1"/>
                          </a:solidFill>
                          <a:latin typeface="+mn-lt"/>
                          <a:ea typeface="+mn-ea"/>
                          <a:cs typeface="+mn-cs"/>
                        </a:rPr>
                        <a:t>σκαθάρια</a:t>
                      </a:r>
                      <a:endParaRPr lang="el-GR" sz="3200" dirty="0"/>
                    </a:p>
                  </a:txBody>
                  <a:tcPr/>
                </a:tc>
                <a:tc>
                  <a:txBody>
                    <a:bodyPr/>
                    <a:lstStyle/>
                    <a:p>
                      <a:endParaRPr lang="el-GR"/>
                    </a:p>
                  </a:txBody>
                  <a:tcPr/>
                </a:tc>
                <a:tc>
                  <a:txBody>
                    <a:bodyPr/>
                    <a:lstStyle/>
                    <a:p>
                      <a:endParaRPr lang="el-GR"/>
                    </a:p>
                  </a:txBody>
                  <a:tcPr/>
                </a:tc>
              </a:tr>
              <a:tr h="661990">
                <a:tc>
                  <a:txBody>
                    <a:bodyPr/>
                    <a:lstStyle/>
                    <a:p>
                      <a:pPr algn="ctr"/>
                      <a:r>
                        <a:rPr lang="el-GR" sz="3200" kern="1200" dirty="0" smtClean="0">
                          <a:solidFill>
                            <a:schemeClr val="dk1"/>
                          </a:solidFill>
                          <a:latin typeface="+mn-lt"/>
                          <a:ea typeface="+mn-ea"/>
                          <a:cs typeface="+mn-cs"/>
                        </a:rPr>
                        <a:t>σκουληκάκια</a:t>
                      </a:r>
                      <a:endParaRPr lang="el-GR" sz="3200" dirty="0"/>
                    </a:p>
                  </a:txBody>
                  <a:tcPr/>
                </a:tc>
                <a:tc>
                  <a:txBody>
                    <a:bodyPr/>
                    <a:lstStyle/>
                    <a:p>
                      <a:endParaRPr lang="el-GR"/>
                    </a:p>
                  </a:txBody>
                  <a:tcPr/>
                </a:tc>
                <a:tc>
                  <a:txBody>
                    <a:bodyPr/>
                    <a:lstStyle/>
                    <a:p>
                      <a:endParaRPr lang="el-GR"/>
                    </a:p>
                  </a:txBody>
                  <a:tcPr/>
                </a:tc>
              </a:tr>
              <a:tr h="661990">
                <a:tc>
                  <a:txBody>
                    <a:bodyPr/>
                    <a:lstStyle/>
                    <a:p>
                      <a:pPr algn="ctr"/>
                      <a:r>
                        <a:rPr lang="el-GR" sz="3200" kern="1200" dirty="0" smtClean="0">
                          <a:solidFill>
                            <a:schemeClr val="dk1"/>
                          </a:solidFill>
                          <a:latin typeface="+mn-lt"/>
                          <a:ea typeface="+mn-ea"/>
                          <a:cs typeface="+mn-cs"/>
                        </a:rPr>
                        <a:t>Σύνολο:</a:t>
                      </a:r>
                      <a:endParaRPr lang="el-GR" sz="3200" dirty="0"/>
                    </a:p>
                  </a:txBody>
                  <a:tcPr/>
                </a:tc>
                <a:tc>
                  <a:txBody>
                    <a:bodyPr/>
                    <a:lstStyle/>
                    <a:p>
                      <a:endParaRPr lang="el-GR" dirty="0"/>
                    </a:p>
                  </a:txBody>
                  <a:tcPr/>
                </a:tc>
                <a:tc>
                  <a:txBody>
                    <a:bodyPr/>
                    <a:lstStyle/>
                    <a:p>
                      <a:endParaRPr lang="el-GR" dirty="0"/>
                    </a:p>
                  </a:txBody>
                  <a:tcPr/>
                </a:tc>
              </a:tr>
            </a:tbl>
          </a:graphicData>
        </a:graphic>
      </p:graphicFrame>
      <p:pic>
        <p:nvPicPr>
          <p:cNvPr id="5" name="4 - Εικόνα" descr="Happy dwarf Clipart | +1,566,198 clip arts"/>
          <p:cNvPicPr/>
          <p:nvPr/>
        </p:nvPicPr>
        <p:blipFill>
          <a:blip r:embed="rId2"/>
          <a:srcRect/>
          <a:stretch>
            <a:fillRect/>
          </a:stretch>
        </p:blipFill>
        <p:spPr bwMode="auto">
          <a:xfrm>
            <a:off x="5857884" y="142852"/>
            <a:ext cx="2857520" cy="13572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57200" y="1600200"/>
          <a:ext cx="8229600" cy="3971940"/>
        </p:xfrm>
        <a:graphic>
          <a:graphicData uri="http://schemas.openxmlformats.org/drawingml/2006/table">
            <a:tbl>
              <a:tblPr firstRow="1" bandRow="1">
                <a:tableStyleId>{5C22544A-7EE6-4342-B048-85BDC9FD1C3A}</a:tableStyleId>
              </a:tblPr>
              <a:tblGrid>
                <a:gridCol w="2743200"/>
                <a:gridCol w="2743200"/>
                <a:gridCol w="2743200"/>
              </a:tblGrid>
              <a:tr h="661990">
                <a:tc>
                  <a:txBody>
                    <a:bodyPr/>
                    <a:lstStyle/>
                    <a:p>
                      <a:endParaRPr lang="el-GR" dirty="0"/>
                    </a:p>
                  </a:txBody>
                  <a:tcPr/>
                </a:tc>
                <a:tc>
                  <a:txBody>
                    <a:bodyPr/>
                    <a:lstStyle/>
                    <a:p>
                      <a:pPr algn="ctr"/>
                      <a:r>
                        <a:rPr lang="el-GR" sz="3200" dirty="0" smtClean="0"/>
                        <a:t>ΠΡΙΝ</a:t>
                      </a:r>
                      <a:endParaRPr lang="el-GR" sz="3200" dirty="0"/>
                    </a:p>
                  </a:txBody>
                  <a:tcPr/>
                </a:tc>
                <a:tc>
                  <a:txBody>
                    <a:bodyPr/>
                    <a:lstStyle/>
                    <a:p>
                      <a:pPr algn="ctr"/>
                      <a:r>
                        <a:rPr lang="el-GR" sz="3200" smtClean="0"/>
                        <a:t>ΤΩΡΑ</a:t>
                      </a:r>
                      <a:endParaRPr lang="el-GR" sz="3200" dirty="0"/>
                    </a:p>
                  </a:txBody>
                  <a:tcPr/>
                </a:tc>
              </a:tr>
              <a:tr h="661990">
                <a:tc>
                  <a:txBody>
                    <a:bodyPr/>
                    <a:lstStyle/>
                    <a:p>
                      <a:pPr algn="ctr"/>
                      <a:r>
                        <a:rPr lang="el-GR" sz="3200" kern="1200" dirty="0" smtClean="0">
                          <a:solidFill>
                            <a:schemeClr val="dk1"/>
                          </a:solidFill>
                          <a:latin typeface="+mn-lt"/>
                          <a:ea typeface="+mn-ea"/>
                          <a:cs typeface="+mn-cs"/>
                        </a:rPr>
                        <a:t>πεταλούδες</a:t>
                      </a:r>
                      <a:endParaRPr lang="el-GR" sz="3200" dirty="0"/>
                    </a:p>
                  </a:txBody>
                  <a:tcPr/>
                </a:tc>
                <a:tc>
                  <a:txBody>
                    <a:bodyPr/>
                    <a:lstStyle/>
                    <a:p>
                      <a:endParaRPr lang="el-GR" dirty="0"/>
                    </a:p>
                  </a:txBody>
                  <a:tcPr/>
                </a:tc>
                <a:tc>
                  <a:txBody>
                    <a:bodyPr/>
                    <a:lstStyle/>
                    <a:p>
                      <a:endParaRPr lang="el-GR" dirty="0"/>
                    </a:p>
                  </a:txBody>
                  <a:tcPr/>
                </a:tc>
              </a:tr>
              <a:tr h="661990">
                <a:tc>
                  <a:txBody>
                    <a:bodyPr/>
                    <a:lstStyle/>
                    <a:p>
                      <a:pPr algn="ctr"/>
                      <a:r>
                        <a:rPr lang="el-GR" sz="3200" kern="1200" dirty="0" smtClean="0">
                          <a:solidFill>
                            <a:schemeClr val="dk1"/>
                          </a:solidFill>
                          <a:latin typeface="+mn-lt"/>
                          <a:ea typeface="+mn-ea"/>
                          <a:cs typeface="+mn-cs"/>
                        </a:rPr>
                        <a:t>ακρίδες</a:t>
                      </a:r>
                      <a:endParaRPr lang="el-GR" sz="3200" dirty="0"/>
                    </a:p>
                  </a:txBody>
                  <a:tcPr/>
                </a:tc>
                <a:tc>
                  <a:txBody>
                    <a:bodyPr/>
                    <a:lstStyle/>
                    <a:p>
                      <a:endParaRPr lang="el-GR" dirty="0"/>
                    </a:p>
                  </a:txBody>
                  <a:tcPr/>
                </a:tc>
                <a:tc>
                  <a:txBody>
                    <a:bodyPr/>
                    <a:lstStyle/>
                    <a:p>
                      <a:endParaRPr lang="el-GR" dirty="0"/>
                    </a:p>
                  </a:txBody>
                  <a:tcPr/>
                </a:tc>
              </a:tr>
              <a:tr h="661990">
                <a:tc>
                  <a:txBody>
                    <a:bodyPr/>
                    <a:lstStyle/>
                    <a:p>
                      <a:pPr algn="ctr"/>
                      <a:r>
                        <a:rPr lang="el-GR" sz="3200" kern="1200" dirty="0" smtClean="0">
                          <a:solidFill>
                            <a:schemeClr val="dk1"/>
                          </a:solidFill>
                          <a:latin typeface="+mn-lt"/>
                          <a:ea typeface="+mn-ea"/>
                          <a:cs typeface="+mn-cs"/>
                        </a:rPr>
                        <a:t>σκαθάρια</a:t>
                      </a:r>
                      <a:endParaRPr lang="el-GR" sz="3200" dirty="0"/>
                    </a:p>
                  </a:txBody>
                  <a:tcPr/>
                </a:tc>
                <a:tc>
                  <a:txBody>
                    <a:bodyPr/>
                    <a:lstStyle/>
                    <a:p>
                      <a:endParaRPr lang="el-GR" dirty="0"/>
                    </a:p>
                  </a:txBody>
                  <a:tcPr/>
                </a:tc>
                <a:tc>
                  <a:txBody>
                    <a:bodyPr/>
                    <a:lstStyle/>
                    <a:p>
                      <a:endParaRPr lang="el-GR" dirty="0"/>
                    </a:p>
                  </a:txBody>
                  <a:tcPr/>
                </a:tc>
              </a:tr>
              <a:tr h="661990">
                <a:tc>
                  <a:txBody>
                    <a:bodyPr/>
                    <a:lstStyle/>
                    <a:p>
                      <a:pPr algn="ctr"/>
                      <a:r>
                        <a:rPr lang="el-GR" sz="3200" kern="1200" dirty="0" smtClean="0">
                          <a:solidFill>
                            <a:schemeClr val="dk1"/>
                          </a:solidFill>
                          <a:latin typeface="+mn-lt"/>
                          <a:ea typeface="+mn-ea"/>
                          <a:cs typeface="+mn-cs"/>
                        </a:rPr>
                        <a:t>σκουληκάκια</a:t>
                      </a:r>
                      <a:endParaRPr lang="el-GR" sz="3200" dirty="0"/>
                    </a:p>
                  </a:txBody>
                  <a:tcPr/>
                </a:tc>
                <a:tc>
                  <a:txBody>
                    <a:bodyPr/>
                    <a:lstStyle/>
                    <a:p>
                      <a:endParaRPr lang="el-GR" dirty="0"/>
                    </a:p>
                  </a:txBody>
                  <a:tcPr/>
                </a:tc>
                <a:tc>
                  <a:txBody>
                    <a:bodyPr/>
                    <a:lstStyle/>
                    <a:p>
                      <a:endParaRPr lang="el-GR" dirty="0"/>
                    </a:p>
                  </a:txBody>
                  <a:tcPr/>
                </a:tc>
              </a:tr>
              <a:tr h="661990">
                <a:tc>
                  <a:txBody>
                    <a:bodyPr/>
                    <a:lstStyle/>
                    <a:p>
                      <a:pPr algn="ctr"/>
                      <a:r>
                        <a:rPr lang="el-GR" sz="3200" kern="1200" dirty="0" smtClean="0">
                          <a:solidFill>
                            <a:schemeClr val="dk1"/>
                          </a:solidFill>
                          <a:latin typeface="+mn-lt"/>
                          <a:ea typeface="+mn-ea"/>
                          <a:cs typeface="+mn-cs"/>
                        </a:rPr>
                        <a:t>Σύνολο:</a:t>
                      </a:r>
                      <a:endParaRPr lang="el-GR" sz="3200" dirty="0"/>
                    </a:p>
                  </a:txBody>
                  <a:tcPr/>
                </a:tc>
                <a:tc>
                  <a:txBody>
                    <a:bodyPr/>
                    <a:lstStyle/>
                    <a:p>
                      <a:endParaRPr lang="el-GR" dirty="0"/>
                    </a:p>
                  </a:txBody>
                  <a:tcPr/>
                </a:tc>
                <a:tc>
                  <a:txBody>
                    <a:bodyPr/>
                    <a:lstStyle/>
                    <a:p>
                      <a:endParaRPr lang="el-GR" dirty="0"/>
                    </a:p>
                  </a:txBody>
                  <a:tcPr/>
                </a:tc>
              </a:tr>
            </a:tbl>
          </a:graphicData>
        </a:graphic>
      </p:graphicFrame>
      <p:pic>
        <p:nvPicPr>
          <p:cNvPr id="5" name="4 - Εικόνα" descr="Happy dwarf Clipart | +1,566,198 clip arts"/>
          <p:cNvPicPr/>
          <p:nvPr/>
        </p:nvPicPr>
        <p:blipFill>
          <a:blip r:embed="rId2"/>
          <a:srcRect/>
          <a:stretch>
            <a:fillRect/>
          </a:stretch>
        </p:blipFill>
        <p:spPr bwMode="auto">
          <a:xfrm>
            <a:off x="5857884" y="142852"/>
            <a:ext cx="2857520" cy="1357298"/>
          </a:xfrm>
          <a:prstGeom prst="rect">
            <a:avLst/>
          </a:prstGeom>
          <a:noFill/>
          <a:ln w="9525">
            <a:noFill/>
            <a:miter lim="800000"/>
            <a:headEnd/>
            <a:tailEnd/>
          </a:ln>
        </p:spPr>
      </p:pic>
      <p:sp>
        <p:nvSpPr>
          <p:cNvPr id="6" name="5 - TextBox"/>
          <p:cNvSpPr txBox="1"/>
          <p:nvPr/>
        </p:nvSpPr>
        <p:spPr>
          <a:xfrm>
            <a:off x="4214810" y="2357430"/>
            <a:ext cx="857256" cy="523220"/>
          </a:xfrm>
          <a:prstGeom prst="rect">
            <a:avLst/>
          </a:prstGeom>
          <a:noFill/>
        </p:spPr>
        <p:txBody>
          <a:bodyPr wrap="square" rtlCol="0">
            <a:spAutoFit/>
          </a:bodyPr>
          <a:lstStyle/>
          <a:p>
            <a:r>
              <a:rPr lang="el-GR" sz="2800" dirty="0" smtClean="0">
                <a:solidFill>
                  <a:srgbClr val="FF0000"/>
                </a:solidFill>
              </a:rPr>
              <a:t>5</a:t>
            </a:r>
            <a:endParaRPr lang="el-GR" sz="2800" dirty="0">
              <a:solidFill>
                <a:srgbClr val="FF0000"/>
              </a:solidFill>
            </a:endParaRPr>
          </a:p>
        </p:txBody>
      </p:sp>
      <p:sp>
        <p:nvSpPr>
          <p:cNvPr id="7" name="6 - TextBox"/>
          <p:cNvSpPr txBox="1"/>
          <p:nvPr/>
        </p:nvSpPr>
        <p:spPr>
          <a:xfrm>
            <a:off x="6786578" y="2285992"/>
            <a:ext cx="857256" cy="523220"/>
          </a:xfrm>
          <a:prstGeom prst="rect">
            <a:avLst/>
          </a:prstGeom>
          <a:noFill/>
        </p:spPr>
        <p:txBody>
          <a:bodyPr wrap="square" rtlCol="0">
            <a:spAutoFit/>
          </a:bodyPr>
          <a:lstStyle/>
          <a:p>
            <a:r>
              <a:rPr lang="el-GR" sz="2800" dirty="0" smtClean="0">
                <a:solidFill>
                  <a:srgbClr val="FF0000"/>
                </a:solidFill>
              </a:rPr>
              <a:t>10</a:t>
            </a:r>
            <a:endParaRPr lang="el-GR" sz="2800" dirty="0">
              <a:solidFill>
                <a:srgbClr val="FF0000"/>
              </a:solidFill>
            </a:endParaRPr>
          </a:p>
        </p:txBody>
      </p:sp>
      <p:sp>
        <p:nvSpPr>
          <p:cNvPr id="8" name="7 - TextBox"/>
          <p:cNvSpPr txBox="1"/>
          <p:nvPr/>
        </p:nvSpPr>
        <p:spPr>
          <a:xfrm>
            <a:off x="4214810" y="3071810"/>
            <a:ext cx="785818" cy="523220"/>
          </a:xfrm>
          <a:prstGeom prst="rect">
            <a:avLst/>
          </a:prstGeom>
          <a:noFill/>
        </p:spPr>
        <p:txBody>
          <a:bodyPr wrap="square" rtlCol="0">
            <a:spAutoFit/>
          </a:bodyPr>
          <a:lstStyle/>
          <a:p>
            <a:r>
              <a:rPr lang="el-GR" sz="2800" dirty="0" smtClean="0">
                <a:solidFill>
                  <a:srgbClr val="FF0000"/>
                </a:solidFill>
              </a:rPr>
              <a:t>4</a:t>
            </a:r>
            <a:endParaRPr lang="el-GR" sz="2800" dirty="0">
              <a:solidFill>
                <a:srgbClr val="FF0000"/>
              </a:solidFill>
            </a:endParaRPr>
          </a:p>
        </p:txBody>
      </p:sp>
      <p:sp>
        <p:nvSpPr>
          <p:cNvPr id="9" name="8 - TextBox"/>
          <p:cNvSpPr txBox="1"/>
          <p:nvPr/>
        </p:nvSpPr>
        <p:spPr>
          <a:xfrm>
            <a:off x="6858016" y="3000372"/>
            <a:ext cx="785818" cy="523220"/>
          </a:xfrm>
          <a:prstGeom prst="rect">
            <a:avLst/>
          </a:prstGeom>
          <a:noFill/>
        </p:spPr>
        <p:txBody>
          <a:bodyPr wrap="square" rtlCol="0">
            <a:spAutoFit/>
          </a:bodyPr>
          <a:lstStyle/>
          <a:p>
            <a:r>
              <a:rPr lang="el-GR" sz="2800" dirty="0" smtClean="0">
                <a:solidFill>
                  <a:srgbClr val="FF0000"/>
                </a:solidFill>
              </a:rPr>
              <a:t>12</a:t>
            </a:r>
            <a:endParaRPr lang="el-GR" sz="2800" dirty="0">
              <a:solidFill>
                <a:srgbClr val="FF0000"/>
              </a:solidFill>
            </a:endParaRPr>
          </a:p>
        </p:txBody>
      </p:sp>
      <p:sp>
        <p:nvSpPr>
          <p:cNvPr id="10" name="9 - TextBox"/>
          <p:cNvSpPr txBox="1"/>
          <p:nvPr/>
        </p:nvSpPr>
        <p:spPr>
          <a:xfrm>
            <a:off x="4214810" y="3643314"/>
            <a:ext cx="785818" cy="523220"/>
          </a:xfrm>
          <a:prstGeom prst="rect">
            <a:avLst/>
          </a:prstGeom>
          <a:noFill/>
        </p:spPr>
        <p:txBody>
          <a:bodyPr wrap="square" rtlCol="0">
            <a:spAutoFit/>
          </a:bodyPr>
          <a:lstStyle/>
          <a:p>
            <a:r>
              <a:rPr lang="el-GR" sz="2800" dirty="0" smtClean="0">
                <a:solidFill>
                  <a:srgbClr val="FF0000"/>
                </a:solidFill>
              </a:rPr>
              <a:t>1</a:t>
            </a:r>
            <a:endParaRPr lang="el-GR" sz="2800" dirty="0">
              <a:solidFill>
                <a:srgbClr val="FF0000"/>
              </a:solidFill>
            </a:endParaRPr>
          </a:p>
        </p:txBody>
      </p:sp>
      <p:sp>
        <p:nvSpPr>
          <p:cNvPr id="11" name="10 - TextBox"/>
          <p:cNvSpPr txBox="1"/>
          <p:nvPr/>
        </p:nvSpPr>
        <p:spPr>
          <a:xfrm>
            <a:off x="7000892" y="3643314"/>
            <a:ext cx="785818" cy="523220"/>
          </a:xfrm>
          <a:prstGeom prst="rect">
            <a:avLst/>
          </a:prstGeom>
          <a:noFill/>
        </p:spPr>
        <p:txBody>
          <a:bodyPr wrap="square" rtlCol="0">
            <a:spAutoFit/>
          </a:bodyPr>
          <a:lstStyle/>
          <a:p>
            <a:r>
              <a:rPr lang="el-GR" sz="2800" dirty="0" smtClean="0">
                <a:solidFill>
                  <a:srgbClr val="FF0000"/>
                </a:solidFill>
              </a:rPr>
              <a:t>1</a:t>
            </a:r>
            <a:endParaRPr lang="el-GR" sz="2800" dirty="0">
              <a:solidFill>
                <a:srgbClr val="FF0000"/>
              </a:solidFill>
            </a:endParaRPr>
          </a:p>
        </p:txBody>
      </p:sp>
      <p:sp>
        <p:nvSpPr>
          <p:cNvPr id="12" name="11 - TextBox"/>
          <p:cNvSpPr txBox="1"/>
          <p:nvPr/>
        </p:nvSpPr>
        <p:spPr>
          <a:xfrm>
            <a:off x="4214810" y="4286256"/>
            <a:ext cx="785818" cy="523220"/>
          </a:xfrm>
          <a:prstGeom prst="rect">
            <a:avLst/>
          </a:prstGeom>
          <a:noFill/>
        </p:spPr>
        <p:txBody>
          <a:bodyPr wrap="square" rtlCol="0">
            <a:spAutoFit/>
          </a:bodyPr>
          <a:lstStyle/>
          <a:p>
            <a:r>
              <a:rPr lang="el-GR" sz="2800" dirty="0" smtClean="0">
                <a:solidFill>
                  <a:srgbClr val="FF0000"/>
                </a:solidFill>
              </a:rPr>
              <a:t>3</a:t>
            </a:r>
            <a:endParaRPr lang="el-GR" sz="2800" dirty="0">
              <a:solidFill>
                <a:srgbClr val="FF0000"/>
              </a:solidFill>
            </a:endParaRPr>
          </a:p>
        </p:txBody>
      </p:sp>
      <p:sp>
        <p:nvSpPr>
          <p:cNvPr id="13" name="12 - TextBox"/>
          <p:cNvSpPr txBox="1"/>
          <p:nvPr/>
        </p:nvSpPr>
        <p:spPr>
          <a:xfrm>
            <a:off x="6786578" y="4286256"/>
            <a:ext cx="785818" cy="523220"/>
          </a:xfrm>
          <a:prstGeom prst="rect">
            <a:avLst/>
          </a:prstGeom>
          <a:noFill/>
        </p:spPr>
        <p:txBody>
          <a:bodyPr wrap="square" rtlCol="0">
            <a:spAutoFit/>
          </a:bodyPr>
          <a:lstStyle/>
          <a:p>
            <a:r>
              <a:rPr lang="el-GR" sz="2800" dirty="0" smtClean="0">
                <a:solidFill>
                  <a:srgbClr val="FF0000"/>
                </a:solidFill>
              </a:rPr>
              <a:t>12</a:t>
            </a:r>
            <a:endParaRPr lang="el-GR" sz="2800" dirty="0">
              <a:solidFill>
                <a:srgbClr val="FF0000"/>
              </a:solidFill>
            </a:endParaRPr>
          </a:p>
        </p:txBody>
      </p:sp>
      <p:sp>
        <p:nvSpPr>
          <p:cNvPr id="14" name="13 - TextBox"/>
          <p:cNvSpPr txBox="1"/>
          <p:nvPr/>
        </p:nvSpPr>
        <p:spPr>
          <a:xfrm>
            <a:off x="4071934" y="5000636"/>
            <a:ext cx="785818" cy="523220"/>
          </a:xfrm>
          <a:prstGeom prst="rect">
            <a:avLst/>
          </a:prstGeom>
          <a:noFill/>
        </p:spPr>
        <p:txBody>
          <a:bodyPr wrap="square" rtlCol="0">
            <a:spAutoFit/>
          </a:bodyPr>
          <a:lstStyle/>
          <a:p>
            <a:r>
              <a:rPr lang="el-GR" sz="2800" dirty="0" smtClean="0">
                <a:solidFill>
                  <a:srgbClr val="FF0000"/>
                </a:solidFill>
              </a:rPr>
              <a:t>13</a:t>
            </a:r>
            <a:endParaRPr lang="el-GR" sz="2800" dirty="0">
              <a:solidFill>
                <a:srgbClr val="FF0000"/>
              </a:solidFill>
            </a:endParaRPr>
          </a:p>
        </p:txBody>
      </p:sp>
      <p:sp>
        <p:nvSpPr>
          <p:cNvPr id="15" name="14 - TextBox"/>
          <p:cNvSpPr txBox="1"/>
          <p:nvPr/>
        </p:nvSpPr>
        <p:spPr>
          <a:xfrm>
            <a:off x="6786578" y="5000636"/>
            <a:ext cx="785818" cy="523220"/>
          </a:xfrm>
          <a:prstGeom prst="rect">
            <a:avLst/>
          </a:prstGeom>
          <a:noFill/>
        </p:spPr>
        <p:txBody>
          <a:bodyPr wrap="square" rtlCol="0">
            <a:spAutoFit/>
          </a:bodyPr>
          <a:lstStyle/>
          <a:p>
            <a:r>
              <a:rPr lang="el-GR" sz="2800" dirty="0" smtClean="0">
                <a:solidFill>
                  <a:srgbClr val="FF0000"/>
                </a:solidFill>
              </a:rPr>
              <a:t>35</a:t>
            </a:r>
            <a:endParaRPr lang="el-GR" sz="2800"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0" t="-11000" r="-41000" b="-23000"/>
          </a:stretch>
        </a:blip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571612"/>
            <a:ext cx="8229600" cy="4525963"/>
          </a:xfrm>
        </p:spPr>
        <p:txBody>
          <a:bodyPr/>
          <a:lstStyle/>
          <a:p>
            <a:r>
              <a:rPr lang="el-GR" dirty="0"/>
              <a:t>Ο κύριος Πούρου </a:t>
            </a:r>
            <a:r>
              <a:rPr lang="el-GR" dirty="0" err="1"/>
              <a:t>Πούρου</a:t>
            </a:r>
            <a:r>
              <a:rPr lang="el-GR" dirty="0"/>
              <a:t> για τα γενέθλια της φίλης του και γειτόνισσάς του κυρίας Πριμ </a:t>
            </a:r>
            <a:r>
              <a:rPr lang="el-GR" dirty="0" err="1"/>
              <a:t>Πραμ</a:t>
            </a:r>
            <a:r>
              <a:rPr lang="el-GR" dirty="0"/>
              <a:t> χάρισε τα </a:t>
            </a:r>
            <a:r>
              <a:rPr lang="el-GR" b="1" u="sng" dirty="0"/>
              <a:t>μισά</a:t>
            </a:r>
            <a:r>
              <a:rPr lang="el-GR" dirty="0"/>
              <a:t> σκουληκάκια του. Πόσα ζωάκια έχει τώρα</a:t>
            </a:r>
            <a:r>
              <a:rPr lang="el-GR" dirty="0" smtClean="0"/>
              <a:t>;</a:t>
            </a:r>
            <a:r>
              <a:rPr lang="el-GR" dirty="0"/>
              <a:t> </a:t>
            </a:r>
          </a:p>
          <a:p>
            <a:endParaRPr lang="el-GR" dirty="0"/>
          </a:p>
          <a:p>
            <a:endParaRPr lang="el-GR" dirty="0"/>
          </a:p>
        </p:txBody>
      </p:sp>
      <p:pic>
        <p:nvPicPr>
          <p:cNvPr id="4" name="3 - Εικόνα" descr="Happy dwarf Clipart | +1,566,198 clip arts"/>
          <p:cNvPicPr/>
          <p:nvPr/>
        </p:nvPicPr>
        <p:blipFill>
          <a:blip r:embed="rId3"/>
          <a:srcRect/>
          <a:stretch>
            <a:fillRect/>
          </a:stretch>
        </p:blipFill>
        <p:spPr bwMode="auto">
          <a:xfrm>
            <a:off x="5929322" y="4071942"/>
            <a:ext cx="2857520" cy="1928802"/>
          </a:xfrm>
          <a:prstGeom prst="rect">
            <a:avLst/>
          </a:prstGeom>
          <a:noFill/>
          <a:ln w="9525">
            <a:noFill/>
            <a:miter lim="800000"/>
            <a:headEnd/>
            <a:tailEnd/>
          </a:ln>
        </p:spPr>
      </p:pic>
      <p:pic>
        <p:nvPicPr>
          <p:cNvPr id="8" name="7 - Εικόνα" descr="Present birthday t vector clip art - Cliparting.com"/>
          <p:cNvPicPr/>
          <p:nvPr/>
        </p:nvPicPr>
        <p:blipFill>
          <a:blip r:embed="rId4"/>
          <a:srcRect/>
          <a:stretch>
            <a:fillRect/>
          </a:stretch>
        </p:blipFill>
        <p:spPr bwMode="auto">
          <a:xfrm>
            <a:off x="4000496" y="4429132"/>
            <a:ext cx="1785950" cy="15568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643042" y="2214554"/>
            <a:ext cx="5476875" cy="1828800"/>
          </a:xfrm>
          <a:prstGeom prst="rect">
            <a:avLst/>
          </a:prstGeom>
          <a:noFill/>
          <a:ln w="9525">
            <a:noFill/>
            <a:miter lim="800000"/>
            <a:headEnd/>
            <a:tailEnd/>
          </a:ln>
          <a:effectLst/>
        </p:spPr>
      </p:pic>
      <p:pic>
        <p:nvPicPr>
          <p:cNvPr id="4" name="3 - Εικόνα" descr="Happy dwarf Clipart | +1,566,198 clip arts"/>
          <p:cNvPicPr/>
          <p:nvPr/>
        </p:nvPicPr>
        <p:blipFill>
          <a:blip r:embed="rId3"/>
          <a:srcRect/>
          <a:stretch>
            <a:fillRect/>
          </a:stretch>
        </p:blipFill>
        <p:spPr bwMode="auto">
          <a:xfrm>
            <a:off x="5929322" y="4071942"/>
            <a:ext cx="2857520" cy="1928802"/>
          </a:xfrm>
          <a:prstGeom prst="rect">
            <a:avLst/>
          </a:prstGeom>
          <a:noFill/>
          <a:ln w="9525">
            <a:noFill/>
            <a:miter lim="800000"/>
            <a:headEnd/>
            <a:tailEnd/>
          </a:ln>
        </p:spPr>
      </p:pic>
      <p:pic>
        <p:nvPicPr>
          <p:cNvPr id="8" name="7 - Εικόνα" descr="Present birthday t vector clip art - Cliparting.com"/>
          <p:cNvPicPr/>
          <p:nvPr/>
        </p:nvPicPr>
        <p:blipFill>
          <a:blip r:embed="rId4"/>
          <a:srcRect/>
          <a:stretch>
            <a:fillRect/>
          </a:stretch>
        </p:blipFill>
        <p:spPr bwMode="auto">
          <a:xfrm>
            <a:off x="4000496" y="4429132"/>
            <a:ext cx="1785950" cy="15568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500166" y="1571612"/>
            <a:ext cx="1857375" cy="2686050"/>
          </a:xfrm>
          <a:prstGeom prst="rect">
            <a:avLst/>
          </a:prstGeom>
          <a:noFill/>
          <a:ln w="9525">
            <a:noFill/>
            <a:miter lim="800000"/>
            <a:headEnd/>
            <a:tailEnd/>
          </a:ln>
          <a:effectLst/>
        </p:spPr>
      </p:pic>
      <p:pic>
        <p:nvPicPr>
          <p:cNvPr id="2053" name="Picture 5"/>
          <p:cNvPicPr>
            <a:picLocks noChangeAspect="1" noChangeArrowheads="1"/>
          </p:cNvPicPr>
          <p:nvPr/>
        </p:nvPicPr>
        <p:blipFill>
          <a:blip r:embed="rId3"/>
          <a:srcRect/>
          <a:stretch>
            <a:fillRect/>
          </a:stretch>
        </p:blipFill>
        <p:spPr bwMode="auto">
          <a:xfrm>
            <a:off x="3357554" y="1571612"/>
            <a:ext cx="1857375" cy="2762250"/>
          </a:xfrm>
          <a:prstGeom prst="rect">
            <a:avLst/>
          </a:prstGeom>
          <a:noFill/>
          <a:ln w="9525">
            <a:noFill/>
            <a:miter lim="800000"/>
            <a:headEnd/>
            <a:tailEnd/>
          </a:ln>
          <a:effectLst/>
        </p:spPr>
      </p:pic>
      <p:pic>
        <p:nvPicPr>
          <p:cNvPr id="9" name="8 - Εικόνα" descr="Happy dwarf Clipart | +1,566,198 clip arts"/>
          <p:cNvPicPr/>
          <p:nvPr/>
        </p:nvPicPr>
        <p:blipFill>
          <a:blip r:embed="rId4"/>
          <a:srcRect/>
          <a:stretch>
            <a:fillRect/>
          </a:stretch>
        </p:blipFill>
        <p:spPr bwMode="auto">
          <a:xfrm>
            <a:off x="5786446" y="2714620"/>
            <a:ext cx="2857520" cy="19288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500166" y="1571612"/>
            <a:ext cx="1857375" cy="2686050"/>
          </a:xfrm>
          <a:prstGeom prst="rect">
            <a:avLst/>
          </a:prstGeom>
          <a:noFill/>
          <a:ln w="9525">
            <a:noFill/>
            <a:miter lim="800000"/>
            <a:headEnd/>
            <a:tailEnd/>
          </a:ln>
          <a:effectLst/>
        </p:spPr>
      </p:pic>
      <p:pic>
        <p:nvPicPr>
          <p:cNvPr id="2053" name="Picture 5"/>
          <p:cNvPicPr>
            <a:picLocks noChangeAspect="1" noChangeArrowheads="1"/>
          </p:cNvPicPr>
          <p:nvPr/>
        </p:nvPicPr>
        <p:blipFill>
          <a:blip r:embed="rId3"/>
          <a:srcRect/>
          <a:stretch>
            <a:fillRect/>
          </a:stretch>
        </p:blipFill>
        <p:spPr bwMode="auto">
          <a:xfrm>
            <a:off x="3357554" y="1571612"/>
            <a:ext cx="1857375" cy="2762250"/>
          </a:xfrm>
          <a:prstGeom prst="rect">
            <a:avLst/>
          </a:prstGeom>
          <a:noFill/>
          <a:ln w="9525">
            <a:noFill/>
            <a:miter lim="800000"/>
            <a:headEnd/>
            <a:tailEnd/>
          </a:ln>
          <a:effectLst/>
        </p:spPr>
      </p:pic>
      <p:pic>
        <p:nvPicPr>
          <p:cNvPr id="9" name="8 - Εικόνα" descr="Happy dwarf Clipart | +1,566,198 clip arts"/>
          <p:cNvPicPr/>
          <p:nvPr/>
        </p:nvPicPr>
        <p:blipFill>
          <a:blip r:embed="rId4"/>
          <a:srcRect/>
          <a:stretch>
            <a:fillRect/>
          </a:stretch>
        </p:blipFill>
        <p:spPr bwMode="auto">
          <a:xfrm>
            <a:off x="5786446" y="2714620"/>
            <a:ext cx="2857520" cy="1928802"/>
          </a:xfrm>
          <a:prstGeom prst="rect">
            <a:avLst/>
          </a:prstGeom>
          <a:noFill/>
          <a:ln w="9525">
            <a:noFill/>
            <a:miter lim="800000"/>
            <a:headEnd/>
            <a:tailEnd/>
          </a:ln>
        </p:spPr>
      </p:pic>
      <p:sp>
        <p:nvSpPr>
          <p:cNvPr id="5" name="4 - TextBox"/>
          <p:cNvSpPr txBox="1"/>
          <p:nvPr/>
        </p:nvSpPr>
        <p:spPr>
          <a:xfrm>
            <a:off x="1714480" y="4786322"/>
            <a:ext cx="6715172" cy="1384995"/>
          </a:xfrm>
          <a:prstGeom prst="rect">
            <a:avLst/>
          </a:prstGeom>
          <a:noFill/>
        </p:spPr>
        <p:txBody>
          <a:bodyPr wrap="square" rtlCol="0">
            <a:spAutoFit/>
          </a:bodyPr>
          <a:lstStyle/>
          <a:p>
            <a:r>
              <a:rPr lang="el-GR" sz="2800" dirty="0" smtClean="0"/>
              <a:t>10 + 12 + 1 + 6 = 29  ή  35 – 6 = 29 ζωάκια</a:t>
            </a:r>
          </a:p>
          <a:p>
            <a:endParaRPr lang="el-GR" sz="2800" dirty="0" smtClean="0"/>
          </a:p>
          <a:p>
            <a:r>
              <a:rPr lang="el-GR" sz="2800" dirty="0" smtClean="0"/>
              <a:t>Απάντηση: Του έμειναν 29 ζωάκια.</a:t>
            </a:r>
            <a:endParaRPr lang="el-GR" sz="2800" dirty="0"/>
          </a:p>
        </p:txBody>
      </p:sp>
      <p:sp>
        <p:nvSpPr>
          <p:cNvPr id="6" name="5 - TextBox"/>
          <p:cNvSpPr txBox="1"/>
          <p:nvPr/>
        </p:nvSpPr>
        <p:spPr>
          <a:xfrm>
            <a:off x="4429124" y="3857628"/>
            <a:ext cx="571504" cy="369332"/>
          </a:xfrm>
          <a:prstGeom prst="rect">
            <a:avLst/>
          </a:prstGeom>
          <a:noFill/>
        </p:spPr>
        <p:txBody>
          <a:bodyPr wrap="square" rtlCol="0">
            <a:spAutoFit/>
          </a:bodyPr>
          <a:lstStyle/>
          <a:p>
            <a:r>
              <a:rPr lang="el-GR" dirty="0" smtClean="0"/>
              <a:t>29</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2000" t="-11000" r="-26000" b="-31000"/>
          </a:stretch>
        </a:blip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285852" y="928670"/>
            <a:ext cx="7400948" cy="5197493"/>
          </a:xfrm>
        </p:spPr>
        <p:txBody>
          <a:bodyPr>
            <a:normAutofit/>
          </a:bodyPr>
          <a:lstStyle/>
          <a:p>
            <a:pPr>
              <a:buNone/>
            </a:pPr>
            <a:r>
              <a:rPr lang="el-GR" dirty="0"/>
              <a:t>Καλώς τα παιδιά!! Ονομάζομαι </a:t>
            </a:r>
            <a:r>
              <a:rPr lang="el-GR" dirty="0" err="1" smtClean="0"/>
              <a:t>ΠούρουΠούρου</a:t>
            </a:r>
            <a:r>
              <a:rPr lang="el-GR" dirty="0" smtClean="0"/>
              <a:t>!</a:t>
            </a:r>
          </a:p>
          <a:p>
            <a:pPr>
              <a:buNone/>
            </a:pPr>
            <a:r>
              <a:rPr lang="el-GR" dirty="0" smtClean="0"/>
              <a:t>Η </a:t>
            </a:r>
            <a:r>
              <a:rPr lang="el-GR" dirty="0"/>
              <a:t>δασκάλα σας ταξίδεψε στο χωριό μας και </a:t>
            </a:r>
            <a:r>
              <a:rPr lang="el-GR" dirty="0" smtClean="0"/>
              <a:t>μας</a:t>
            </a:r>
          </a:p>
          <a:p>
            <a:pPr>
              <a:buNone/>
            </a:pPr>
            <a:r>
              <a:rPr lang="el-GR" dirty="0" smtClean="0"/>
              <a:t>μίλησε </a:t>
            </a:r>
            <a:r>
              <a:rPr lang="el-GR" dirty="0"/>
              <a:t>για εσάς! Πόσο έξυπνα και </a:t>
            </a:r>
            <a:r>
              <a:rPr lang="el-GR" dirty="0" smtClean="0"/>
              <a:t>φανταστικά</a:t>
            </a:r>
          </a:p>
          <a:p>
            <a:pPr>
              <a:buNone/>
            </a:pPr>
            <a:r>
              <a:rPr lang="el-GR" dirty="0" smtClean="0"/>
              <a:t>παιδιά </a:t>
            </a:r>
            <a:r>
              <a:rPr lang="el-GR" dirty="0"/>
              <a:t>είσαστε! Λοιπόν, αγαπημένα </a:t>
            </a:r>
            <a:r>
              <a:rPr lang="el-GR" dirty="0" smtClean="0"/>
              <a:t>μου</a:t>
            </a:r>
          </a:p>
          <a:p>
            <a:pPr>
              <a:buNone/>
            </a:pPr>
            <a:r>
              <a:rPr lang="el-GR" dirty="0" smtClean="0"/>
              <a:t>παιδιά</a:t>
            </a:r>
            <a:r>
              <a:rPr lang="el-GR" dirty="0"/>
              <a:t>, εδώ στο χωριό μας όλα </a:t>
            </a:r>
            <a:r>
              <a:rPr lang="el-GR" dirty="0" smtClean="0"/>
              <a:t>πηγαίνουν</a:t>
            </a:r>
          </a:p>
          <a:p>
            <a:pPr>
              <a:buNone/>
            </a:pPr>
            <a:r>
              <a:rPr lang="el-GR" dirty="0" smtClean="0"/>
              <a:t>εξαιρετικά!</a:t>
            </a:r>
            <a:endParaRPr lang="el-GR" dirty="0"/>
          </a:p>
          <a:p>
            <a:pPr>
              <a:buNone/>
            </a:pPr>
            <a:endParaRPr lang="el-GR" dirty="0"/>
          </a:p>
        </p:txBody>
      </p:sp>
      <p:pic>
        <p:nvPicPr>
          <p:cNvPr id="4" name="3 - Εικόνα" descr="Happy dwarf Clipart | +1,566,198 clip arts"/>
          <p:cNvPicPr/>
          <p:nvPr/>
        </p:nvPicPr>
        <p:blipFill>
          <a:blip r:embed="rId3"/>
          <a:srcRect/>
          <a:stretch>
            <a:fillRect/>
          </a:stretch>
        </p:blipFill>
        <p:spPr bwMode="auto">
          <a:xfrm>
            <a:off x="6715140" y="5448302"/>
            <a:ext cx="2071702" cy="14096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9000" t="-11000" r="-41000" b="-23000"/>
          </a:stretch>
        </a:blip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Εγώ μένω σε μια παλιά μπότα! Την έχω</a:t>
            </a:r>
          </a:p>
          <a:p>
            <a:pPr>
              <a:buNone/>
            </a:pPr>
            <a:r>
              <a:rPr lang="el-GR" dirty="0" smtClean="0"/>
              <a:t>γυαλίσει και γύρω</a:t>
            </a:r>
            <a:r>
              <a:rPr lang="en-US" dirty="0" smtClean="0"/>
              <a:t>-</a:t>
            </a:r>
            <a:r>
              <a:rPr lang="el-GR" dirty="0" smtClean="0"/>
              <a:t>γύρω έχω φτιάξει μια αυλή</a:t>
            </a:r>
          </a:p>
          <a:p>
            <a:pPr>
              <a:buNone/>
            </a:pPr>
            <a:r>
              <a:rPr lang="el-GR" dirty="0" smtClean="0"/>
              <a:t>περιποιημένη και μυρωδάτη! Αν και δεν είμαι</a:t>
            </a:r>
          </a:p>
          <a:p>
            <a:pPr>
              <a:buNone/>
            </a:pPr>
            <a:r>
              <a:rPr lang="el-GR" dirty="0" smtClean="0"/>
              <a:t>πολύ καλός στα Μαθηματικά, ξέρω ότι θα με</a:t>
            </a:r>
          </a:p>
          <a:p>
            <a:pPr>
              <a:buNone/>
            </a:pPr>
            <a:r>
              <a:rPr lang="el-GR" dirty="0" smtClean="0"/>
              <a:t>βοηθήσετε! Λοιπόν, ακούστε το πρόβλημα: </a:t>
            </a:r>
          </a:p>
          <a:p>
            <a:endParaRPr lang="el-GR" dirty="0"/>
          </a:p>
        </p:txBody>
      </p:sp>
      <p:pic>
        <p:nvPicPr>
          <p:cNvPr id="4" name="3 - Εικόνα" descr="Happy dwarf Clipart | +1,566,198 clip arts"/>
          <p:cNvPicPr/>
          <p:nvPr/>
        </p:nvPicPr>
        <p:blipFill>
          <a:blip r:embed="rId3"/>
          <a:srcRect/>
          <a:stretch>
            <a:fillRect/>
          </a:stretch>
        </p:blipFill>
        <p:spPr bwMode="auto">
          <a:xfrm>
            <a:off x="5286380" y="5214950"/>
            <a:ext cx="1643074" cy="1285860"/>
          </a:xfrm>
          <a:prstGeom prst="rect">
            <a:avLst/>
          </a:prstGeom>
          <a:noFill/>
          <a:ln w="9525">
            <a:noFill/>
            <a:miter lim="800000"/>
            <a:headEnd/>
            <a:tailEnd/>
          </a:ln>
        </p:spPr>
      </p:pic>
      <p:pic>
        <p:nvPicPr>
          <p:cNvPr id="5" name="4 - Εικόνα" descr="Clipart boot 4 » Clipart Station"/>
          <p:cNvPicPr/>
          <p:nvPr/>
        </p:nvPicPr>
        <p:blipFill>
          <a:blip r:embed="rId4"/>
          <a:srcRect/>
          <a:stretch>
            <a:fillRect/>
          </a:stretch>
        </p:blipFill>
        <p:spPr bwMode="auto">
          <a:xfrm>
            <a:off x="1643042" y="4500570"/>
            <a:ext cx="2214578" cy="1785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785794"/>
            <a:ext cx="8229600" cy="2071702"/>
          </a:xfrm>
        </p:spPr>
        <p:txBody>
          <a:bodyPr>
            <a:normAutofit/>
          </a:bodyPr>
          <a:lstStyle/>
          <a:p>
            <a:r>
              <a:rPr lang="el-GR" sz="3600" dirty="0"/>
              <a:t>Το Σάββατο, πήγα στο παζάρι και </a:t>
            </a:r>
            <a:r>
              <a:rPr lang="en-US" sz="3600" dirty="0" smtClean="0"/>
              <a:t/>
            </a:r>
            <a:br>
              <a:rPr lang="en-US" sz="3600" dirty="0" smtClean="0"/>
            </a:br>
            <a:r>
              <a:rPr lang="el-GR" sz="3600" dirty="0" smtClean="0"/>
              <a:t>αγόρασα </a:t>
            </a:r>
            <a:r>
              <a:rPr lang="el-GR" sz="3600" b="1" dirty="0"/>
              <a:t>3</a:t>
            </a:r>
            <a:r>
              <a:rPr lang="el-GR" sz="3600" dirty="0"/>
              <a:t> πεταλούδες και </a:t>
            </a:r>
            <a:r>
              <a:rPr lang="el-GR" sz="3600" b="1" dirty="0"/>
              <a:t>4</a:t>
            </a:r>
            <a:r>
              <a:rPr lang="el-GR" sz="3600" dirty="0"/>
              <a:t> ακρίδες.</a:t>
            </a:r>
            <a:r>
              <a:rPr lang="el-GR" dirty="0"/>
              <a:t/>
            </a:r>
            <a:br>
              <a:rPr lang="el-GR" dirty="0"/>
            </a:br>
            <a:endParaRPr lang="el-GR" dirty="0"/>
          </a:p>
        </p:txBody>
      </p:sp>
      <p:pic>
        <p:nvPicPr>
          <p:cNvPr id="4" name="3 - Θέση περιεχομένου"/>
          <p:cNvPicPr>
            <a:picLocks noGrp="1"/>
          </p:cNvPicPr>
          <p:nvPr>
            <p:ph idx="1"/>
          </p:nvPr>
        </p:nvPicPr>
        <p:blipFill>
          <a:blip r:embed="rId2"/>
          <a:srcRect/>
          <a:stretch>
            <a:fillRect/>
          </a:stretch>
        </p:blipFill>
        <p:spPr bwMode="auto">
          <a:xfrm>
            <a:off x="1500166" y="2071678"/>
            <a:ext cx="4643470" cy="3214710"/>
          </a:xfrm>
          <a:prstGeom prst="rect">
            <a:avLst/>
          </a:prstGeom>
          <a:noFill/>
          <a:ln w="9525">
            <a:noFill/>
            <a:miter lim="800000"/>
            <a:headEnd/>
            <a:tailEnd/>
          </a:ln>
          <a:effectLst>
            <a:outerShdw blurRad="50800" dist="50800" dir="5400000" algn="ctr" rotWithShape="0">
              <a:srgbClr val="000000">
                <a:alpha val="0"/>
              </a:srgbClr>
            </a:outerShdw>
          </a:effectLst>
        </p:spPr>
      </p:pic>
      <p:pic>
        <p:nvPicPr>
          <p:cNvPr id="5" name="4 - Εικόνα" descr="Happy dwarf Clipart | +1,566,198 clip arts"/>
          <p:cNvPicPr/>
          <p:nvPr/>
        </p:nvPicPr>
        <p:blipFill>
          <a:blip r:embed="rId3"/>
          <a:srcRect/>
          <a:stretch>
            <a:fillRect/>
          </a:stretch>
        </p:blipFill>
        <p:spPr bwMode="auto">
          <a:xfrm>
            <a:off x="5643570" y="3786190"/>
            <a:ext cx="2857520" cy="2853559"/>
          </a:xfrm>
          <a:prstGeom prst="rect">
            <a:avLst/>
          </a:prstGeom>
          <a:noFill/>
          <a:ln w="9525">
            <a:noFill/>
            <a:miter lim="800000"/>
            <a:headEnd/>
            <a:tailEnd/>
          </a:ln>
        </p:spPr>
      </p:pic>
      <p:pic>
        <p:nvPicPr>
          <p:cNvPr id="6" name="5 - Εικόνα"/>
          <p:cNvPicPr/>
          <p:nvPr/>
        </p:nvPicPr>
        <p:blipFill>
          <a:blip r:embed="rId4"/>
          <a:srcRect/>
          <a:stretch>
            <a:fillRect/>
          </a:stretch>
        </p:blipFill>
        <p:spPr bwMode="auto">
          <a:xfrm>
            <a:off x="6429388" y="2214554"/>
            <a:ext cx="1018779" cy="9291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5000" t="-11000" r="-26000" b="-23000"/>
          </a:stretch>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Πόσα ζώα θα έχω στην αυλή μου συνολικά; </a:t>
            </a:r>
          </a:p>
        </p:txBody>
      </p:sp>
      <p:sp>
        <p:nvSpPr>
          <p:cNvPr id="3" name="2 - Θέση περιεχομένου"/>
          <p:cNvSpPr>
            <a:spLocks noGrp="1"/>
          </p:cNvSpPr>
          <p:nvPr>
            <p:ph idx="1"/>
          </p:nvPr>
        </p:nvSpPr>
        <p:spPr>
          <a:xfrm>
            <a:off x="914400" y="1571612"/>
            <a:ext cx="8229600" cy="4525963"/>
          </a:xfrm>
        </p:spPr>
        <p:txBody>
          <a:bodyPr/>
          <a:lstStyle/>
          <a:p>
            <a:r>
              <a:rPr lang="el-GR" dirty="0"/>
              <a:t>Υπολογίζω με τον νου:</a:t>
            </a:r>
          </a:p>
          <a:p>
            <a:r>
              <a:rPr lang="el-GR" dirty="0"/>
              <a:t>…………………………………πεταλούδες</a:t>
            </a:r>
          </a:p>
          <a:p>
            <a:r>
              <a:rPr lang="el-GR" dirty="0"/>
              <a:t>………………………………….ακρίδες</a:t>
            </a:r>
          </a:p>
          <a:p>
            <a:r>
              <a:rPr lang="el-GR" dirty="0"/>
              <a:t>………………………………….σκαθάρια</a:t>
            </a:r>
          </a:p>
          <a:p>
            <a:r>
              <a:rPr lang="el-GR" dirty="0"/>
              <a:t>…………………………………..σκουληκάκια</a:t>
            </a:r>
          </a:p>
          <a:p>
            <a:r>
              <a:rPr lang="el-GR" dirty="0"/>
              <a:t>Συνολικά: ………………………κατοικίδια ζωάκια</a:t>
            </a:r>
          </a:p>
          <a:p>
            <a:endParaRPr lang="el-GR" dirty="0"/>
          </a:p>
        </p:txBody>
      </p:sp>
      <p:pic>
        <p:nvPicPr>
          <p:cNvPr id="4" name="3 - Εικόνα" descr="Happy dwarf Clipart | +1,566,198 clip arts"/>
          <p:cNvPicPr/>
          <p:nvPr/>
        </p:nvPicPr>
        <p:blipFill>
          <a:blip r:embed="rId3"/>
          <a:srcRect/>
          <a:stretch>
            <a:fillRect/>
          </a:stretch>
        </p:blipFill>
        <p:spPr bwMode="auto">
          <a:xfrm>
            <a:off x="5500694" y="5004573"/>
            <a:ext cx="2857520" cy="1853427"/>
          </a:xfrm>
          <a:prstGeom prst="rect">
            <a:avLst/>
          </a:prstGeom>
          <a:noFill/>
          <a:ln w="9525">
            <a:noFill/>
            <a:miter lim="800000"/>
            <a:headEnd/>
            <a:tailEnd/>
          </a:ln>
        </p:spPr>
      </p:pic>
      <p:pic>
        <p:nvPicPr>
          <p:cNvPr id="5" name="4 - Εικόνα"/>
          <p:cNvPicPr/>
          <p:nvPr/>
        </p:nvPicPr>
        <p:blipFill>
          <a:blip r:embed="rId4" cstate="print"/>
          <a:srcRect/>
          <a:stretch>
            <a:fillRect/>
          </a:stretch>
        </p:blipFill>
        <p:spPr bwMode="auto">
          <a:xfrm>
            <a:off x="6929454" y="2000240"/>
            <a:ext cx="571504" cy="571989"/>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6572264" y="2643182"/>
            <a:ext cx="785818" cy="752465"/>
          </a:xfrm>
          <a:prstGeom prst="rect">
            <a:avLst/>
          </a:prstGeom>
          <a:noFill/>
          <a:ln w="9525">
            <a:noFill/>
            <a:miter lim="800000"/>
            <a:headEnd/>
            <a:tailEnd/>
          </a:ln>
          <a:effectLst/>
        </p:spPr>
      </p:pic>
      <p:pic>
        <p:nvPicPr>
          <p:cNvPr id="7" name="Picture 2"/>
          <p:cNvPicPr>
            <a:picLocks noChangeAspect="1" noChangeArrowheads="1"/>
          </p:cNvPicPr>
          <p:nvPr/>
        </p:nvPicPr>
        <p:blipFill>
          <a:blip r:embed="rId6" cstate="print"/>
          <a:srcRect/>
          <a:stretch>
            <a:fillRect/>
          </a:stretch>
        </p:blipFill>
        <p:spPr bwMode="auto">
          <a:xfrm>
            <a:off x="6786578" y="3286124"/>
            <a:ext cx="785818" cy="704844"/>
          </a:xfrm>
          <a:prstGeom prst="rect">
            <a:avLst/>
          </a:prstGeom>
          <a:noFill/>
          <a:ln w="9525">
            <a:noFill/>
            <a:miter lim="800000"/>
            <a:headEnd/>
            <a:tailEnd/>
          </a:ln>
          <a:effectLst/>
        </p:spPr>
      </p:pic>
      <p:pic>
        <p:nvPicPr>
          <p:cNvPr id="8" name="Picture 3"/>
          <p:cNvPicPr>
            <a:picLocks noChangeAspect="1" noChangeArrowheads="1"/>
          </p:cNvPicPr>
          <p:nvPr/>
        </p:nvPicPr>
        <p:blipFill>
          <a:blip r:embed="rId7" cstate="print"/>
          <a:srcRect/>
          <a:stretch>
            <a:fillRect/>
          </a:stretch>
        </p:blipFill>
        <p:spPr bwMode="auto">
          <a:xfrm>
            <a:off x="7500958" y="3857628"/>
            <a:ext cx="714380" cy="6857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Πόσα ζώα θα έχω στην αυλή μου συνολικά; </a:t>
            </a:r>
          </a:p>
        </p:txBody>
      </p:sp>
      <p:sp>
        <p:nvSpPr>
          <p:cNvPr id="3" name="2 - Θέση περιεχομένου"/>
          <p:cNvSpPr>
            <a:spLocks noGrp="1"/>
          </p:cNvSpPr>
          <p:nvPr>
            <p:ph idx="1"/>
          </p:nvPr>
        </p:nvSpPr>
        <p:spPr>
          <a:xfrm>
            <a:off x="914400" y="1571612"/>
            <a:ext cx="8229600" cy="4525963"/>
          </a:xfrm>
        </p:spPr>
        <p:txBody>
          <a:bodyPr/>
          <a:lstStyle/>
          <a:p>
            <a:r>
              <a:rPr lang="el-GR" dirty="0"/>
              <a:t>Υπολογίζω με τον νου:</a:t>
            </a:r>
          </a:p>
          <a:p>
            <a:r>
              <a:rPr lang="el-GR" dirty="0" smtClean="0"/>
              <a:t>    </a:t>
            </a:r>
            <a:r>
              <a:rPr lang="el-GR" dirty="0" smtClean="0">
                <a:solidFill>
                  <a:srgbClr val="FF0000"/>
                </a:solidFill>
              </a:rPr>
              <a:t>5 (πέντε) </a:t>
            </a:r>
            <a:r>
              <a:rPr lang="el-GR" dirty="0" smtClean="0"/>
              <a:t>πεταλούδες</a:t>
            </a:r>
            <a:endParaRPr lang="el-GR" dirty="0"/>
          </a:p>
          <a:p>
            <a:r>
              <a:rPr lang="el-GR" dirty="0" smtClean="0"/>
              <a:t>    </a:t>
            </a:r>
            <a:r>
              <a:rPr lang="el-GR" dirty="0" smtClean="0">
                <a:solidFill>
                  <a:srgbClr val="FF0000"/>
                </a:solidFill>
              </a:rPr>
              <a:t>4 (τέσσερις)</a:t>
            </a:r>
            <a:r>
              <a:rPr lang="el-GR" dirty="0" smtClean="0"/>
              <a:t>ακρίδες</a:t>
            </a:r>
            <a:endParaRPr lang="el-GR" dirty="0"/>
          </a:p>
          <a:p>
            <a:r>
              <a:rPr lang="el-GR" dirty="0" smtClean="0"/>
              <a:t>    </a:t>
            </a:r>
            <a:r>
              <a:rPr lang="el-GR" dirty="0" smtClean="0">
                <a:solidFill>
                  <a:srgbClr val="FF0000"/>
                </a:solidFill>
              </a:rPr>
              <a:t>1 (ένα) </a:t>
            </a:r>
            <a:r>
              <a:rPr lang="el-GR" dirty="0" smtClean="0"/>
              <a:t>σκαθάρι</a:t>
            </a:r>
            <a:endParaRPr lang="el-GR" dirty="0"/>
          </a:p>
          <a:p>
            <a:r>
              <a:rPr lang="el-GR" dirty="0" smtClean="0"/>
              <a:t>    </a:t>
            </a:r>
            <a:r>
              <a:rPr lang="el-GR" dirty="0" smtClean="0">
                <a:solidFill>
                  <a:srgbClr val="FF0000"/>
                </a:solidFill>
              </a:rPr>
              <a:t>3(τρία) </a:t>
            </a:r>
            <a:r>
              <a:rPr lang="el-GR" dirty="0" smtClean="0"/>
              <a:t>σκουληκάκια</a:t>
            </a:r>
            <a:endParaRPr lang="el-GR" dirty="0"/>
          </a:p>
          <a:p>
            <a:r>
              <a:rPr lang="el-GR" dirty="0"/>
              <a:t>Συνολικά: </a:t>
            </a:r>
            <a:r>
              <a:rPr lang="el-GR" dirty="0" smtClean="0"/>
              <a:t> </a:t>
            </a:r>
            <a:r>
              <a:rPr lang="el-GR" dirty="0" smtClean="0">
                <a:solidFill>
                  <a:srgbClr val="FF0000"/>
                </a:solidFill>
              </a:rPr>
              <a:t>13 (δεκατρία)</a:t>
            </a:r>
            <a:r>
              <a:rPr lang="el-GR" dirty="0" smtClean="0"/>
              <a:t>κατοικίδια </a:t>
            </a:r>
            <a:r>
              <a:rPr lang="el-GR" dirty="0"/>
              <a:t>ζωάκια</a:t>
            </a:r>
          </a:p>
          <a:p>
            <a:endParaRPr lang="el-GR" dirty="0"/>
          </a:p>
        </p:txBody>
      </p:sp>
      <p:pic>
        <p:nvPicPr>
          <p:cNvPr id="4" name="3 - Εικόνα" descr="Happy dwarf Clipart | +1,566,198 clip arts"/>
          <p:cNvPicPr/>
          <p:nvPr/>
        </p:nvPicPr>
        <p:blipFill>
          <a:blip r:embed="rId2"/>
          <a:srcRect/>
          <a:stretch>
            <a:fillRect/>
          </a:stretch>
        </p:blipFill>
        <p:spPr bwMode="auto">
          <a:xfrm>
            <a:off x="5500694" y="5004573"/>
            <a:ext cx="2857520" cy="1853427"/>
          </a:xfrm>
          <a:prstGeom prst="rect">
            <a:avLst/>
          </a:prstGeom>
          <a:noFill/>
          <a:ln w="9525">
            <a:noFill/>
            <a:miter lim="800000"/>
            <a:headEnd/>
            <a:tailEnd/>
          </a:ln>
        </p:spPr>
      </p:pic>
      <p:pic>
        <p:nvPicPr>
          <p:cNvPr id="5" name="4 - Εικόνα"/>
          <p:cNvPicPr/>
          <p:nvPr/>
        </p:nvPicPr>
        <p:blipFill>
          <a:blip r:embed="rId3" cstate="print"/>
          <a:srcRect/>
          <a:stretch>
            <a:fillRect/>
          </a:stretch>
        </p:blipFill>
        <p:spPr bwMode="auto">
          <a:xfrm>
            <a:off x="6929454" y="2000240"/>
            <a:ext cx="571504" cy="571989"/>
          </a:xfrm>
          <a:prstGeom prst="rect">
            <a:avLst/>
          </a:prstGeom>
          <a:noFill/>
          <a:ln w="9525">
            <a:noFill/>
            <a:miter lim="800000"/>
            <a:headEnd/>
            <a:tailEnd/>
          </a:ln>
        </p:spPr>
      </p:pic>
      <p:pic>
        <p:nvPicPr>
          <p:cNvPr id="6" name="Picture 4"/>
          <p:cNvPicPr>
            <a:picLocks noChangeAspect="1" noChangeArrowheads="1"/>
          </p:cNvPicPr>
          <p:nvPr/>
        </p:nvPicPr>
        <p:blipFill>
          <a:blip r:embed="rId4" cstate="print"/>
          <a:srcRect/>
          <a:stretch>
            <a:fillRect/>
          </a:stretch>
        </p:blipFill>
        <p:spPr bwMode="auto">
          <a:xfrm>
            <a:off x="6572264" y="2643182"/>
            <a:ext cx="785818" cy="752465"/>
          </a:xfrm>
          <a:prstGeom prst="rect">
            <a:avLst/>
          </a:prstGeom>
          <a:noFill/>
          <a:ln w="9525">
            <a:noFill/>
            <a:miter lim="800000"/>
            <a:headEnd/>
            <a:tailEnd/>
          </a:ln>
          <a:effectLst/>
        </p:spPr>
      </p:pic>
      <p:pic>
        <p:nvPicPr>
          <p:cNvPr id="7" name="Picture 2"/>
          <p:cNvPicPr>
            <a:picLocks noChangeAspect="1" noChangeArrowheads="1"/>
          </p:cNvPicPr>
          <p:nvPr/>
        </p:nvPicPr>
        <p:blipFill>
          <a:blip r:embed="rId5" cstate="print"/>
          <a:srcRect/>
          <a:stretch>
            <a:fillRect/>
          </a:stretch>
        </p:blipFill>
        <p:spPr bwMode="auto">
          <a:xfrm>
            <a:off x="6786578" y="3286124"/>
            <a:ext cx="785818" cy="704844"/>
          </a:xfrm>
          <a:prstGeom prst="rect">
            <a:avLst/>
          </a:prstGeom>
          <a:noFill/>
          <a:ln w="9525">
            <a:noFill/>
            <a:miter lim="800000"/>
            <a:headEnd/>
            <a:tailEnd/>
          </a:ln>
          <a:effectLst/>
        </p:spPr>
      </p:pic>
      <p:pic>
        <p:nvPicPr>
          <p:cNvPr id="8" name="Picture 3"/>
          <p:cNvPicPr>
            <a:picLocks noChangeAspect="1" noChangeArrowheads="1"/>
          </p:cNvPicPr>
          <p:nvPr/>
        </p:nvPicPr>
        <p:blipFill>
          <a:blip r:embed="rId6" cstate="print"/>
          <a:srcRect/>
          <a:stretch>
            <a:fillRect/>
          </a:stretch>
        </p:blipFill>
        <p:spPr bwMode="auto">
          <a:xfrm>
            <a:off x="7500958" y="3857628"/>
            <a:ext cx="714380" cy="6857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t="-11000" r="-26000" b="-23000"/>
          </a:stretch>
        </a:blip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Πέρασε ο καιρός και έφτασε το καλοκαίρι!!Ο κύριος Πούρου </a:t>
            </a:r>
            <a:r>
              <a:rPr lang="el-GR" dirty="0" err="1"/>
              <a:t>Πούρου</a:t>
            </a:r>
            <a:r>
              <a:rPr lang="el-GR" dirty="0"/>
              <a:t> είχε γίνει ξακουστός σε όλο το χωριό για τον υπέροχο κήπο του και τα ζωάκια του. Έτσι, αποφάσισε να ξαναπάει στο μακρινό παζάρι και να αγοράσει κι άλλα ζωάκια! </a:t>
            </a:r>
          </a:p>
          <a:p>
            <a:endParaRPr lang="el-GR" dirty="0"/>
          </a:p>
        </p:txBody>
      </p:sp>
      <p:pic>
        <p:nvPicPr>
          <p:cNvPr id="14" name="13 - Εικόνα" descr="Happy dwarf Clipart | +1,566,198 clip arts"/>
          <p:cNvPicPr/>
          <p:nvPr/>
        </p:nvPicPr>
        <p:blipFill>
          <a:blip r:embed="rId3"/>
          <a:srcRect/>
          <a:stretch>
            <a:fillRect/>
          </a:stretch>
        </p:blipFill>
        <p:spPr bwMode="auto">
          <a:xfrm>
            <a:off x="5429256" y="4071942"/>
            <a:ext cx="2857520" cy="20677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srcRect/>
          <a:stretch>
            <a:fillRect/>
          </a:stretch>
        </p:blipFill>
        <p:spPr bwMode="auto">
          <a:xfrm>
            <a:off x="428596" y="1394597"/>
            <a:ext cx="7858180" cy="5463403"/>
          </a:xfrm>
          <a:prstGeom prst="rect">
            <a:avLst/>
          </a:prstGeom>
          <a:noFill/>
          <a:ln w="9525">
            <a:noFill/>
            <a:miter lim="800000"/>
            <a:headEnd/>
            <a:tailEnd/>
          </a:ln>
          <a:effectLst/>
        </p:spPr>
      </p:pic>
      <p:pic>
        <p:nvPicPr>
          <p:cNvPr id="6" name="5 - Εικόνα" descr="Happy dwarf Clipart | +1,566,198 clip arts"/>
          <p:cNvPicPr/>
          <p:nvPr/>
        </p:nvPicPr>
        <p:blipFill>
          <a:blip r:embed="rId3"/>
          <a:srcRect/>
          <a:stretch>
            <a:fillRect/>
          </a:stretch>
        </p:blipFill>
        <p:spPr bwMode="auto">
          <a:xfrm>
            <a:off x="2714612" y="4357694"/>
            <a:ext cx="2857520" cy="23574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srcRect/>
          <a:stretch>
            <a:fillRect/>
          </a:stretch>
        </p:blipFill>
        <p:spPr bwMode="auto">
          <a:xfrm>
            <a:off x="428596" y="642918"/>
            <a:ext cx="7858180" cy="5463403"/>
          </a:xfrm>
          <a:prstGeom prst="rect">
            <a:avLst/>
          </a:prstGeom>
          <a:noFill/>
          <a:ln w="9525">
            <a:noFill/>
            <a:miter lim="800000"/>
            <a:headEnd/>
            <a:tailEnd/>
          </a:ln>
          <a:effectLst/>
        </p:spPr>
      </p:pic>
      <p:pic>
        <p:nvPicPr>
          <p:cNvPr id="6" name="5 - Εικόνα" descr="Happy dwarf Clipart | +1,566,198 clip arts"/>
          <p:cNvPicPr/>
          <p:nvPr/>
        </p:nvPicPr>
        <p:blipFill>
          <a:blip r:embed="rId3"/>
          <a:srcRect/>
          <a:stretch>
            <a:fillRect/>
          </a:stretch>
        </p:blipFill>
        <p:spPr bwMode="auto">
          <a:xfrm>
            <a:off x="2714612" y="3786190"/>
            <a:ext cx="2857520" cy="2357430"/>
          </a:xfrm>
          <a:prstGeom prst="rect">
            <a:avLst/>
          </a:prstGeom>
          <a:noFill/>
          <a:ln w="9525">
            <a:noFill/>
            <a:miter lim="800000"/>
            <a:headEnd/>
            <a:tailEnd/>
          </a:ln>
        </p:spPr>
      </p:pic>
      <p:sp>
        <p:nvSpPr>
          <p:cNvPr id="7" name="6 - TextBox"/>
          <p:cNvSpPr txBox="1"/>
          <p:nvPr/>
        </p:nvSpPr>
        <p:spPr>
          <a:xfrm>
            <a:off x="5643570" y="1071546"/>
            <a:ext cx="857256" cy="461665"/>
          </a:xfrm>
          <a:prstGeom prst="rect">
            <a:avLst/>
          </a:prstGeom>
          <a:noFill/>
        </p:spPr>
        <p:txBody>
          <a:bodyPr wrap="square" rtlCol="0">
            <a:spAutoFit/>
          </a:bodyPr>
          <a:lstStyle/>
          <a:p>
            <a:r>
              <a:rPr lang="el-GR" sz="2400" dirty="0" smtClean="0">
                <a:solidFill>
                  <a:srgbClr val="FF0000"/>
                </a:solidFill>
              </a:rPr>
              <a:t>5</a:t>
            </a:r>
            <a:endParaRPr lang="el-GR" sz="2400" dirty="0">
              <a:solidFill>
                <a:srgbClr val="FF0000"/>
              </a:solidFill>
            </a:endParaRPr>
          </a:p>
        </p:txBody>
      </p:sp>
      <p:sp>
        <p:nvSpPr>
          <p:cNvPr id="8" name="7 - TextBox"/>
          <p:cNvSpPr txBox="1"/>
          <p:nvPr/>
        </p:nvSpPr>
        <p:spPr>
          <a:xfrm>
            <a:off x="5929322" y="1071546"/>
            <a:ext cx="1000132" cy="461665"/>
          </a:xfrm>
          <a:prstGeom prst="rect">
            <a:avLst/>
          </a:prstGeom>
          <a:noFill/>
        </p:spPr>
        <p:txBody>
          <a:bodyPr wrap="square" rtlCol="0">
            <a:spAutoFit/>
          </a:bodyPr>
          <a:lstStyle/>
          <a:p>
            <a:r>
              <a:rPr lang="el-GR" sz="2400" dirty="0" smtClean="0">
                <a:solidFill>
                  <a:srgbClr val="FF0000"/>
                </a:solidFill>
              </a:rPr>
              <a:t>=10</a:t>
            </a:r>
            <a:endParaRPr lang="el-GR" sz="2400" dirty="0">
              <a:solidFill>
                <a:srgbClr val="FF0000"/>
              </a:solidFill>
            </a:endParaRPr>
          </a:p>
        </p:txBody>
      </p:sp>
      <p:sp>
        <p:nvSpPr>
          <p:cNvPr id="9" name="8 - TextBox"/>
          <p:cNvSpPr txBox="1"/>
          <p:nvPr/>
        </p:nvSpPr>
        <p:spPr>
          <a:xfrm>
            <a:off x="5500694" y="1500174"/>
            <a:ext cx="1428760" cy="461665"/>
          </a:xfrm>
          <a:prstGeom prst="rect">
            <a:avLst/>
          </a:prstGeom>
          <a:noFill/>
        </p:spPr>
        <p:txBody>
          <a:bodyPr wrap="square" rtlCol="0">
            <a:spAutoFit/>
          </a:bodyPr>
          <a:lstStyle/>
          <a:p>
            <a:r>
              <a:rPr lang="el-GR" sz="2400" dirty="0" smtClean="0">
                <a:solidFill>
                  <a:srgbClr val="FF0000"/>
                </a:solidFill>
              </a:rPr>
              <a:t>4=12</a:t>
            </a:r>
            <a:endParaRPr lang="el-GR" sz="2400" dirty="0">
              <a:solidFill>
                <a:srgbClr val="FF0000"/>
              </a:solidFill>
            </a:endParaRPr>
          </a:p>
        </p:txBody>
      </p:sp>
      <p:sp>
        <p:nvSpPr>
          <p:cNvPr id="10" name="9 - TextBox"/>
          <p:cNvSpPr txBox="1"/>
          <p:nvPr/>
        </p:nvSpPr>
        <p:spPr>
          <a:xfrm>
            <a:off x="6143636" y="1714488"/>
            <a:ext cx="1000132" cy="461665"/>
          </a:xfrm>
          <a:prstGeom prst="rect">
            <a:avLst/>
          </a:prstGeom>
          <a:noFill/>
        </p:spPr>
        <p:txBody>
          <a:bodyPr wrap="square" rtlCol="0">
            <a:spAutoFit/>
          </a:bodyPr>
          <a:lstStyle/>
          <a:p>
            <a:r>
              <a:rPr lang="el-GR" sz="2400" dirty="0" smtClean="0">
                <a:solidFill>
                  <a:srgbClr val="FF0000"/>
                </a:solidFill>
              </a:rPr>
              <a:t>3=12</a:t>
            </a:r>
            <a:endParaRPr lang="el-GR" sz="2400"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514</TotalTime>
  <Words>389</Words>
  <Application>Microsoft Office PowerPoint</Application>
  <PresentationFormat>Προβολή στην οθόνη (4:3)</PresentationFormat>
  <Paragraphs>63</Paragraphs>
  <Slides>15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Προβλήματα μαγικά…</vt:lpstr>
      <vt:lpstr>Διαφάνεια 2</vt:lpstr>
      <vt:lpstr>Διαφάνεια 3</vt:lpstr>
      <vt:lpstr>Το Σάββατο, πήγα στο παζάρι και  αγόρασα 3 πεταλούδες και 4 ακρίδες. </vt:lpstr>
      <vt:lpstr>Πόσα ζώα θα έχω στην αυλή μου συνολικά; </vt:lpstr>
      <vt:lpstr>Πόσα ζώα θα έχω στην αυλή μου συνολικά; </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Προβλήματα μαγικά…</dc:title>
  <dc:creator>dell</dc:creator>
  <cp:lastModifiedBy>dell</cp:lastModifiedBy>
  <cp:revision>5</cp:revision>
  <dcterms:created xsi:type="dcterms:W3CDTF">2020-04-15T09:42:48Z</dcterms:created>
  <dcterms:modified xsi:type="dcterms:W3CDTF">2020-04-29T10:57:53Z</dcterms:modified>
</cp:coreProperties>
</file>